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5" name="Shape 18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3" name="Shape 19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4"/><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20.png" Type="http://schemas.openxmlformats.org/officeDocument/2006/relationships/image" Id="rId4"/><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14.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23.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26.png" Type="http://schemas.openxmlformats.org/officeDocument/2006/relationships/image" Id="rId4"/><Relationship Target="../media/image1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4"/><Relationship Target="../media/image15.png" Type="http://schemas.openxmlformats.org/officeDocument/2006/relationships/image" Id="rId3"/><Relationship Target="../media/image19.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 Target="../media/image22.png" Type="http://schemas.openxmlformats.org/officeDocument/2006/relationships/image" Id="rId4"/><Relationship Target="../media/image17.png" Type="http://schemas.openxmlformats.org/officeDocument/2006/relationships/image" Id="rId3"/><Relationship Target="../media/image24.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6.xml" Type="http://schemas.openxmlformats.org/officeDocument/2006/relationships/slideLayout" Id="rId1"/><Relationship Target="../media/image28.png" Type="http://schemas.openxmlformats.org/officeDocument/2006/relationships/image" Id="rId4"/><Relationship Target="../media/image25.png" Type="http://schemas.openxmlformats.org/officeDocument/2006/relationships/image" Id="rId3"/><Relationship Target="../media/image27.pn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 Target="../media/image35.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6.xml" Type="http://schemas.openxmlformats.org/officeDocument/2006/relationships/slideLayout" Id="rId1"/><Relationship Target="../media/image31.png" Type="http://schemas.openxmlformats.org/officeDocument/2006/relationships/image" Id="rId4"/><Relationship Target="../media/image34.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18.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 Target="http://davidwalsh.name/css-flip" Type="http://schemas.openxmlformats.org/officeDocument/2006/relationships/hyperlink" TargetMode="External" Id="rId4"/><Relationship Target="../media/image42.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6.xml" Type="http://schemas.openxmlformats.org/officeDocument/2006/relationships/slideLayout" Id="rId1"/><Relationship Target="../media/image32.png" Type="http://schemas.openxmlformats.org/officeDocument/2006/relationships/image" Id="rId4"/><Relationship Target="../media/image3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6.xml" Type="http://schemas.openxmlformats.org/officeDocument/2006/relationships/slideLayout" Id="rId1"/><Relationship Target="../media/image33.png" Type="http://schemas.openxmlformats.org/officeDocument/2006/relationships/image" Id="rId4"/><Relationship Target="../media/image29.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6.xml" Type="http://schemas.openxmlformats.org/officeDocument/2006/relationships/slideLayout" Id="rId1"/><Relationship Target="../media/image38.png" Type="http://schemas.openxmlformats.org/officeDocument/2006/relationships/image" Id="rId4"/><Relationship Target="../media/image36.png" Type="http://schemas.openxmlformats.org/officeDocument/2006/relationships/image" Id="rId3"/><Relationship Target="../media/image37.pn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6.xml" Type="http://schemas.openxmlformats.org/officeDocument/2006/relationships/slideLayout" Id="rId1"/><Relationship Target="../media/image39.png" Type="http://schemas.openxmlformats.org/officeDocument/2006/relationships/image" Id="rId4"/><Relationship Target="../media/image4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6.xml" Type="http://schemas.openxmlformats.org/officeDocument/2006/relationships/slideLayout" Id="rId1"/><Relationship Target="../media/image43.png" Type="http://schemas.openxmlformats.org/officeDocument/2006/relationships/image" Id="rId4"/><Relationship Target="../media/image4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 Target="../media/image06.png" Type="http://schemas.openxmlformats.org/officeDocument/2006/relationships/image" Id="rId4"/><Relationship Target="../media/image01.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3.png" Type="http://schemas.openxmlformats.org/officeDocument/2006/relationships/image" Id="rId4"/><Relationship Target="../media/image04.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4"/><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2.png" Type="http://schemas.openxmlformats.org/officeDocument/2006/relationships/image" Id="rId4"/><Relationship Target="../media/image0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500" cx="7772400"/>
          </a:xfrm>
          <a:prstGeom prst="rect">
            <a:avLst/>
          </a:prstGeom>
        </p:spPr>
        <p:txBody>
          <a:bodyPr bIns="91425" rIns="91425" lIns="91425" tIns="91425" anchor="b" anchorCtr="0">
            <a:normAutofit/>
          </a:bodyPr>
          <a:lstStyle/>
          <a:p>
            <a:pPr>
              <a:spcBef>
                <a:spcPts val="0"/>
              </a:spcBef>
              <a:buNone/>
            </a:pPr>
            <a:r>
              <a:rPr lang="en"/>
              <a:t>AudioSpace</a:t>
            </a:r>
          </a:p>
        </p:txBody>
      </p:sp>
      <p:sp>
        <p:nvSpPr>
          <p:cNvPr id="24" name="Shape 24"/>
          <p:cNvSpPr txBox="1"/>
          <p:nvPr>
            <p:ph idx="1" type="subTitle"/>
          </p:nvPr>
        </p:nvSpPr>
        <p:spPr>
          <a:xfrm>
            <a:off y="3786737" x="685800"/>
            <a:ext cy="1046400" cx="7772400"/>
          </a:xfrm>
          <a:prstGeom prst="rect">
            <a:avLst/>
          </a:prstGeom>
        </p:spPr>
        <p:txBody>
          <a:bodyPr bIns="91425" rIns="91425" lIns="91425" tIns="91425" anchor="t" anchorCtr="0">
            <a:normAutofit/>
          </a:bodyPr>
          <a:lstStyle/>
          <a:p>
            <a:pPr>
              <a:spcBef>
                <a:spcPts val="0"/>
              </a:spcBef>
              <a:buNone/>
            </a:pPr>
            <a:r>
              <a:rPr lang="en"/>
              <a:t>Responsive Design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pic>
        <p:nvPicPr>
          <p:cNvPr id="81" name="Shape 81"/>
          <p:cNvPicPr preferRelativeResize="0"/>
          <p:nvPr/>
        </p:nvPicPr>
        <p:blipFill>
          <a:blip r:embed="rId3">
            <a:alphaModFix/>
          </a:blip>
          <a:stretch>
            <a:fillRect/>
          </a:stretch>
        </p:blipFill>
        <p:spPr>
          <a:xfrm>
            <a:off y="406800" x="616975"/>
            <a:ext cy="1914525" cx="2781300"/>
          </a:xfrm>
          <a:prstGeom prst="rect">
            <a:avLst/>
          </a:prstGeom>
          <a:noFill/>
          <a:ln>
            <a:noFill/>
          </a:ln>
        </p:spPr>
      </p:pic>
      <p:sp>
        <p:nvSpPr>
          <p:cNvPr id="82" name="Shape 82"/>
          <p:cNvSpPr txBox="1"/>
          <p:nvPr/>
        </p:nvSpPr>
        <p:spPr>
          <a:xfrm>
            <a:off y="409275" x="3794025"/>
            <a:ext cy="1847100" cx="4734299"/>
          </a:xfrm>
          <a:prstGeom prst="rect">
            <a:avLst/>
          </a:prstGeom>
          <a:noFill/>
          <a:ln>
            <a:noFill/>
          </a:ln>
        </p:spPr>
        <p:txBody>
          <a:bodyPr bIns="91425" rIns="91425" lIns="91425" tIns="91425" anchor="t" anchorCtr="0">
            <a:normAutofit/>
          </a:bodyPr>
          <a:lstStyle/>
          <a:p>
            <a:pPr>
              <a:lnSpc>
                <a:spcPct val="115000"/>
              </a:lnSpc>
              <a:spcBef>
                <a:spcPts val="0"/>
              </a:spcBef>
              <a:buNone/>
            </a:pPr>
            <a:r>
              <a:rPr lang="en"/>
              <a:t>First, I will add these two rules to the CSS Reset that is already on the styles.css file. These two rules will reset the way the box model works on all elements, plus keep images from overrunning their containers.</a:t>
            </a:r>
          </a:p>
        </p:txBody>
      </p:sp>
      <p:pic>
        <p:nvPicPr>
          <p:cNvPr id="83" name="Shape 83"/>
          <p:cNvPicPr preferRelativeResize="0"/>
          <p:nvPr/>
        </p:nvPicPr>
        <p:blipFill>
          <a:blip r:embed="rId4">
            <a:alphaModFix/>
          </a:blip>
          <a:stretch>
            <a:fillRect/>
          </a:stretch>
        </p:blipFill>
        <p:spPr>
          <a:xfrm>
            <a:off y="2596925" x="616975"/>
            <a:ext cy="2447925" cx="3857625"/>
          </a:xfrm>
          <a:prstGeom prst="rect">
            <a:avLst/>
          </a:prstGeom>
          <a:noFill/>
          <a:ln>
            <a:noFill/>
          </a:ln>
        </p:spPr>
      </p:pic>
      <p:sp>
        <p:nvSpPr>
          <p:cNvPr id="84" name="Shape 84"/>
          <p:cNvSpPr txBox="1"/>
          <p:nvPr/>
        </p:nvSpPr>
        <p:spPr>
          <a:xfrm>
            <a:off y="2721075" x="5066075"/>
            <a:ext cy="3606000" cx="3606000"/>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After the CSS reset, we can add some rules for basic settings for the body and the page div.</a:t>
            </a:r>
          </a:p>
          <a:p>
            <a:pPr rtl="0">
              <a:lnSpc>
                <a:spcPct val="115000"/>
              </a:lnSpc>
              <a:spcBef>
                <a:spcPts val="0"/>
              </a:spcBef>
              <a:buNone/>
            </a:pPr>
            <a:r>
              <a:t/>
            </a:r>
            <a:endParaRPr/>
          </a:p>
          <a:p>
            <a:pPr>
              <a:lnSpc>
                <a:spcPct val="115000"/>
              </a:lnSpc>
              <a:spcBef>
                <a:spcPts val="0"/>
              </a:spcBef>
              <a:buNone/>
            </a:pPr>
            <a:r>
              <a:rPr lang="en"/>
              <a:t>Also, the header, #top, .row and footer elements are going to have floats in them, so we can set overflow:hidden on all of them to make them contain their floated elements.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pic>
        <p:nvPicPr>
          <p:cNvPr id="89" name="Shape 89"/>
          <p:cNvPicPr preferRelativeResize="0"/>
          <p:nvPr/>
        </p:nvPicPr>
        <p:blipFill>
          <a:blip r:embed="rId3">
            <a:alphaModFix/>
          </a:blip>
          <a:stretch>
            <a:fillRect/>
          </a:stretch>
        </p:blipFill>
        <p:spPr>
          <a:xfrm>
            <a:off y="476875" x="716500"/>
            <a:ext cy="3162300" cx="1905000"/>
          </a:xfrm>
          <a:prstGeom prst="rect">
            <a:avLst/>
          </a:prstGeom>
          <a:noFill/>
          <a:ln>
            <a:noFill/>
          </a:ln>
        </p:spPr>
      </p:pic>
      <p:sp>
        <p:nvSpPr>
          <p:cNvPr id="90" name="Shape 90"/>
          <p:cNvSpPr txBox="1"/>
          <p:nvPr/>
        </p:nvSpPr>
        <p:spPr>
          <a:xfrm>
            <a:off y="3882525" x="663675"/>
            <a:ext cy="1924800" cx="2743199"/>
          </a:xfrm>
          <a:prstGeom prst="rect">
            <a:avLst/>
          </a:prstGeom>
          <a:noFill/>
          <a:ln>
            <a:noFill/>
          </a:ln>
        </p:spPr>
        <p:txBody>
          <a:bodyPr bIns="91425" rIns="91425" lIns="91425" tIns="91425" anchor="t" anchorCtr="0">
            <a:normAutofit/>
          </a:bodyPr>
          <a:lstStyle/>
          <a:p>
            <a:pPr>
              <a:lnSpc>
                <a:spcPct val="115000"/>
              </a:lnSpc>
              <a:spcBef>
                <a:spcPts val="0"/>
              </a:spcBef>
              <a:buNone/>
            </a:pPr>
            <a:r>
              <a:rPr lang="en"/>
              <a:t>Add a few rules for the layout, and the design is already coming together...</a:t>
            </a:r>
          </a:p>
        </p:txBody>
      </p:sp>
      <p:pic>
        <p:nvPicPr>
          <p:cNvPr id="91" name="Shape 91"/>
          <p:cNvPicPr preferRelativeResize="0"/>
          <p:nvPr/>
        </p:nvPicPr>
        <p:blipFill>
          <a:blip r:embed="rId4">
            <a:alphaModFix/>
          </a:blip>
          <a:stretch>
            <a:fillRect/>
          </a:stretch>
        </p:blipFill>
        <p:spPr>
          <a:xfrm>
            <a:off y="251950" x="4238600"/>
            <a:ext cy="6152525" cx="46856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pic>
        <p:nvPicPr>
          <p:cNvPr id="96" name="Shape 96"/>
          <p:cNvPicPr preferRelativeResize="0"/>
          <p:nvPr/>
        </p:nvPicPr>
        <p:blipFill>
          <a:blip r:embed="rId3">
            <a:alphaModFix/>
          </a:blip>
          <a:stretch>
            <a:fillRect/>
          </a:stretch>
        </p:blipFill>
        <p:spPr>
          <a:xfrm>
            <a:off y="473175" x="749725"/>
            <a:ext cy="5629275" cx="3333750"/>
          </a:xfrm>
          <a:prstGeom prst="rect">
            <a:avLst/>
          </a:prstGeom>
          <a:noFill/>
          <a:ln>
            <a:noFill/>
          </a:ln>
        </p:spPr>
      </p:pic>
      <p:sp>
        <p:nvSpPr>
          <p:cNvPr id="97" name="Shape 97"/>
          <p:cNvSpPr txBox="1"/>
          <p:nvPr/>
        </p:nvSpPr>
        <p:spPr>
          <a:xfrm>
            <a:off y="475625" x="4524075"/>
            <a:ext cy="1183499" cx="4148099"/>
          </a:xfrm>
          <a:prstGeom prst="rect">
            <a:avLst/>
          </a:prstGeom>
          <a:noFill/>
          <a:ln>
            <a:noFill/>
          </a:ln>
        </p:spPr>
        <p:txBody>
          <a:bodyPr bIns="91425" rIns="91425" lIns="91425" tIns="91425" anchor="t" anchorCtr="0">
            <a:normAutofit/>
          </a:bodyPr>
          <a:lstStyle/>
          <a:p>
            <a:pPr>
              <a:lnSpc>
                <a:spcPct val="115000"/>
              </a:lnSpc>
              <a:spcBef>
                <a:spcPts val="0"/>
              </a:spcBef>
              <a:buNone/>
            </a:pPr>
            <a:r>
              <a:rPr lang="en"/>
              <a:t>These basic rules will set the background colors, the padding and font sizes for the rest of the elements on the page. When we are done with these, our basic layout should be in place.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pic>
        <p:nvPicPr>
          <p:cNvPr id="102" name="Shape 102"/>
          <p:cNvPicPr preferRelativeResize="0"/>
          <p:nvPr/>
        </p:nvPicPr>
        <p:blipFill>
          <a:blip r:embed="rId3">
            <a:alphaModFix/>
          </a:blip>
          <a:stretch>
            <a:fillRect/>
          </a:stretch>
        </p:blipFill>
        <p:spPr>
          <a:xfrm>
            <a:off y="0" x="3986668"/>
            <a:ext cy="6858000" cx="5157331"/>
          </a:xfrm>
          <a:prstGeom prst="rect">
            <a:avLst/>
          </a:prstGeom>
          <a:noFill/>
          <a:ln>
            <a:noFill/>
          </a:ln>
        </p:spPr>
      </p:pic>
      <p:sp>
        <p:nvSpPr>
          <p:cNvPr id="103" name="Shape 103"/>
          <p:cNvSpPr txBox="1"/>
          <p:nvPr/>
        </p:nvSpPr>
        <p:spPr>
          <a:xfrm>
            <a:off y="641550" x="475625"/>
            <a:ext cy="1238999" cx="33627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This is looking mostly ok. We could do something to get the logo images to position better, but I have another idea for that which we can try.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pic>
        <p:nvPicPr>
          <p:cNvPr id="108" name="Shape 108"/>
          <p:cNvPicPr preferRelativeResize="0"/>
          <p:nvPr/>
        </p:nvPicPr>
        <p:blipFill>
          <a:blip r:embed="rId3">
            <a:alphaModFix/>
          </a:blip>
          <a:stretch>
            <a:fillRect/>
          </a:stretch>
        </p:blipFill>
        <p:spPr>
          <a:xfrm>
            <a:off y="550600" x="517425"/>
            <a:ext cy="933450" cx="3352800"/>
          </a:xfrm>
          <a:prstGeom prst="rect">
            <a:avLst/>
          </a:prstGeom>
          <a:noFill/>
          <a:ln>
            <a:noFill/>
          </a:ln>
        </p:spPr>
      </p:pic>
      <p:sp>
        <p:nvSpPr>
          <p:cNvPr id="109" name="Shape 109"/>
          <p:cNvSpPr txBox="1"/>
          <p:nvPr/>
        </p:nvSpPr>
        <p:spPr>
          <a:xfrm>
            <a:off y="1836175" x="517425"/>
            <a:ext cy="3440100" cx="4358100"/>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Before we try something with the logo, let’s get this basic media query in place and see what it does.</a:t>
            </a:r>
          </a:p>
          <a:p>
            <a:pPr rtl="0">
              <a:lnSpc>
                <a:spcPct val="115000"/>
              </a:lnSpc>
              <a:spcBef>
                <a:spcPts val="0"/>
              </a:spcBef>
              <a:buNone/>
            </a:pPr>
            <a:r>
              <a:t/>
            </a:r>
            <a:endParaRPr/>
          </a:p>
          <a:p>
            <a:pPr rtl="0">
              <a:lnSpc>
                <a:spcPct val="115000"/>
              </a:lnSpc>
              <a:spcBef>
                <a:spcPts val="0"/>
              </a:spcBef>
              <a:buNone/>
            </a:pPr>
            <a:r>
              <a:rPr lang="en"/>
              <a:t>If you test it, you can see, right off the bat, that it is working pretty well. </a:t>
            </a:r>
          </a:p>
          <a:p>
            <a:pPr rtl="0">
              <a:lnSpc>
                <a:spcPct val="115000"/>
              </a:lnSpc>
              <a:spcBef>
                <a:spcPts val="0"/>
              </a:spcBef>
              <a:buNone/>
            </a:pPr>
            <a:r>
              <a:t/>
            </a:r>
            <a:endParaRPr/>
          </a:p>
          <a:p>
            <a:pPr rtl="0">
              <a:lnSpc>
                <a:spcPct val="115000"/>
              </a:lnSpc>
              <a:spcBef>
                <a:spcPts val="0"/>
              </a:spcBef>
              <a:buNone/>
            </a:pPr>
            <a:r>
              <a:rPr lang="en"/>
              <a:t>Because the logo is an image, and we set images to not exceed the boundaries of their containers, it scales down as the space for it gets smaller. </a:t>
            </a:r>
          </a:p>
          <a:p>
            <a:pPr rtl="0">
              <a:lnSpc>
                <a:spcPct val="115000"/>
              </a:lnSpc>
              <a:spcBef>
                <a:spcPts val="0"/>
              </a:spcBef>
              <a:buNone/>
            </a:pPr>
            <a:r>
              <a:t/>
            </a:r>
            <a:endParaRPr/>
          </a:p>
          <a:p>
            <a:pPr>
              <a:lnSpc>
                <a:spcPct val="115000"/>
              </a:lnSpc>
              <a:spcBef>
                <a:spcPts val="0"/>
              </a:spcBef>
              <a:buNone/>
            </a:pPr>
            <a:r>
              <a:rPr lang="en"/>
              <a:t>However, wouldn’t it be cool if we could use HTML and CSS instead of an image for the logo?</a:t>
            </a:r>
          </a:p>
        </p:txBody>
      </p:sp>
      <p:pic>
        <p:nvPicPr>
          <p:cNvPr id="110" name="Shape 110"/>
          <p:cNvPicPr preferRelativeResize="0"/>
          <p:nvPr/>
        </p:nvPicPr>
        <p:blipFill>
          <a:blip r:embed="rId4">
            <a:alphaModFix/>
          </a:blip>
          <a:stretch>
            <a:fillRect/>
          </a:stretch>
        </p:blipFill>
        <p:spPr>
          <a:xfrm>
            <a:off y="210175" x="5318025"/>
            <a:ext cy="5862474" cx="36640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pic>
        <p:nvPicPr>
          <p:cNvPr id="115" name="Shape 115"/>
          <p:cNvPicPr preferRelativeResize="0"/>
          <p:nvPr/>
        </p:nvPicPr>
        <p:blipFill>
          <a:blip r:embed="rId3">
            <a:alphaModFix/>
          </a:blip>
          <a:stretch>
            <a:fillRect/>
          </a:stretch>
        </p:blipFill>
        <p:spPr>
          <a:xfrm>
            <a:off y="384700" x="440000"/>
            <a:ext cy="733425" cx="6029325"/>
          </a:xfrm>
          <a:prstGeom prst="rect">
            <a:avLst/>
          </a:prstGeom>
          <a:noFill/>
          <a:ln>
            <a:noFill/>
          </a:ln>
        </p:spPr>
      </p:pic>
      <p:pic>
        <p:nvPicPr>
          <p:cNvPr id="116" name="Shape 116"/>
          <p:cNvPicPr preferRelativeResize="0"/>
          <p:nvPr/>
        </p:nvPicPr>
        <p:blipFill>
          <a:blip r:embed="rId4">
            <a:alphaModFix/>
          </a:blip>
          <a:stretch>
            <a:fillRect/>
          </a:stretch>
        </p:blipFill>
        <p:spPr>
          <a:xfrm>
            <a:off y="1568250" x="454287"/>
            <a:ext cy="561975" cx="6000750"/>
          </a:xfrm>
          <a:prstGeom prst="rect">
            <a:avLst/>
          </a:prstGeom>
          <a:noFill/>
          <a:ln>
            <a:noFill/>
          </a:ln>
        </p:spPr>
      </p:pic>
      <p:sp>
        <p:nvSpPr>
          <p:cNvPr id="117" name="Shape 117"/>
          <p:cNvSpPr txBox="1"/>
          <p:nvPr/>
        </p:nvSpPr>
        <p:spPr>
          <a:xfrm>
            <a:off y="2599400" x="542000"/>
            <a:ext cy="3229799" cx="46679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I replaced the images in the header and footer sections with this markup, which is simply an h1 tag with spans around each of the words so I can set the colors on them properly.</a:t>
            </a:r>
          </a:p>
          <a:p>
            <a:pPr rtl="0">
              <a:lnSpc>
                <a:spcPct val="115000"/>
              </a:lnSpc>
              <a:spcBef>
                <a:spcPts val="0"/>
              </a:spcBef>
              <a:buNone/>
            </a:pPr>
            <a:r>
              <a:t/>
            </a:r>
            <a:endParaRPr/>
          </a:p>
          <a:p>
            <a:pPr>
              <a:lnSpc>
                <a:spcPct val="115000"/>
              </a:lnSpc>
              <a:spcBef>
                <a:spcPts val="0"/>
              </a:spcBef>
              <a:buNone/>
            </a:pPr>
            <a:r>
              <a:rPr lang="en"/>
              <a:t>Then these styles, which I added to the the stylesheet before the media query will get the styling right for that text.</a:t>
            </a:r>
          </a:p>
        </p:txBody>
      </p:sp>
      <p:pic>
        <p:nvPicPr>
          <p:cNvPr id="118" name="Shape 118"/>
          <p:cNvPicPr preferRelativeResize="0"/>
          <p:nvPr/>
        </p:nvPicPr>
        <p:blipFill>
          <a:blip r:embed="rId5">
            <a:alphaModFix/>
          </a:blip>
          <a:stretch>
            <a:fillRect/>
          </a:stretch>
        </p:blipFill>
        <p:spPr>
          <a:xfrm>
            <a:off y="2740725" x="5583500"/>
            <a:ext cy="3819525" cx="32480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pic>
        <p:nvPicPr>
          <p:cNvPr id="123" name="Shape 123"/>
          <p:cNvPicPr preferRelativeResize="0"/>
          <p:nvPr/>
        </p:nvPicPr>
        <p:blipFill>
          <a:blip r:embed="rId3">
            <a:alphaModFix/>
          </a:blip>
          <a:stretch>
            <a:fillRect/>
          </a:stretch>
        </p:blipFill>
        <p:spPr>
          <a:xfrm>
            <a:off y="395750" x="506350"/>
            <a:ext cy="1447800" cx="5705475"/>
          </a:xfrm>
          <a:prstGeom prst="rect">
            <a:avLst/>
          </a:prstGeom>
          <a:noFill/>
          <a:ln>
            <a:noFill/>
          </a:ln>
        </p:spPr>
      </p:pic>
      <p:sp>
        <p:nvSpPr>
          <p:cNvPr id="124" name="Shape 124"/>
          <p:cNvSpPr txBox="1"/>
          <p:nvPr/>
        </p:nvSpPr>
        <p:spPr>
          <a:xfrm>
            <a:off y="2035275" x="508825"/>
            <a:ext cy="2201099" cx="5718600"/>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The problem is that, unlike image, text won’t naturally scale down if you make the container it is in smaller. What should I do about this? I could give up and just go back to the image. That would be a good enough solution. However, I don’t like to give up.</a:t>
            </a:r>
          </a:p>
          <a:p>
            <a:pPr rtl="0">
              <a:lnSpc>
                <a:spcPct val="115000"/>
              </a:lnSpc>
              <a:spcBef>
                <a:spcPts val="0"/>
              </a:spcBef>
              <a:buNone/>
            </a:pPr>
            <a:r>
              <a:t/>
            </a:r>
            <a:endParaRPr/>
          </a:p>
          <a:p>
            <a:pPr>
              <a:lnSpc>
                <a:spcPct val="115000"/>
              </a:lnSpc>
              <a:spcBef>
                <a:spcPts val="0"/>
              </a:spcBef>
              <a:buNone/>
            </a:pPr>
            <a:r>
              <a:rPr lang="en"/>
              <a:t>I found a great little JavaScript solution.</a:t>
            </a:r>
          </a:p>
        </p:txBody>
      </p:sp>
      <p:pic>
        <p:nvPicPr>
          <p:cNvPr id="125" name="Shape 125"/>
          <p:cNvPicPr preferRelativeResize="0"/>
          <p:nvPr/>
        </p:nvPicPr>
        <p:blipFill>
          <a:blip r:embed="rId4">
            <a:alphaModFix/>
          </a:blip>
          <a:stretch>
            <a:fillRect/>
          </a:stretch>
        </p:blipFill>
        <p:spPr>
          <a:xfrm>
            <a:off y="3857925" x="594850"/>
            <a:ext cy="904875" cx="5238750"/>
          </a:xfrm>
          <a:prstGeom prst="rect">
            <a:avLst/>
          </a:prstGeom>
          <a:noFill/>
          <a:ln>
            <a:noFill/>
          </a:ln>
        </p:spPr>
      </p:pic>
      <p:sp>
        <p:nvSpPr>
          <p:cNvPr id="126" name="Shape 126"/>
          <p:cNvSpPr txBox="1"/>
          <p:nvPr/>
        </p:nvSpPr>
        <p:spPr>
          <a:xfrm>
            <a:off y="4737900" x="506350"/>
            <a:ext cy="497700" cx="5243099"/>
          </a:xfrm>
          <a:prstGeom prst="rect">
            <a:avLst/>
          </a:prstGeom>
          <a:noFill/>
          <a:ln>
            <a:noFill/>
          </a:ln>
        </p:spPr>
        <p:txBody>
          <a:bodyPr bIns="91425" rIns="91425" lIns="91425" tIns="91425" anchor="t" anchorCtr="0">
            <a:normAutofit/>
          </a:bodyPr>
          <a:lstStyle/>
          <a:p>
            <a:pPr>
              <a:spcBef>
                <a:spcPts val="0"/>
              </a:spcBef>
              <a:buNone/>
            </a:pPr>
            <a:r>
              <a:rPr lang="en"/>
              <a:t>Add this to the bottom of the page, before the closing body tag.</a:t>
            </a:r>
          </a:p>
        </p:txBody>
      </p:sp>
      <p:sp>
        <p:nvSpPr>
          <p:cNvPr id="127" name="Shape 127"/>
          <p:cNvSpPr txBox="1"/>
          <p:nvPr/>
        </p:nvSpPr>
        <p:spPr>
          <a:xfrm>
            <a:off y="5818225" x="506350"/>
            <a:ext cy="542100" cx="6827399"/>
          </a:xfrm>
          <a:prstGeom prst="rect">
            <a:avLst/>
          </a:prstGeom>
          <a:noFill/>
          <a:ln>
            <a:noFill/>
          </a:ln>
        </p:spPr>
        <p:txBody>
          <a:bodyPr bIns="91425" rIns="91425" lIns="91425" tIns="91425" anchor="t" anchorCtr="0">
            <a:normAutofit/>
          </a:bodyPr>
          <a:lstStyle/>
          <a:p>
            <a:pPr rtl="0" lvl="0">
              <a:spcBef>
                <a:spcPts val="0"/>
              </a:spcBef>
              <a:buNone/>
            </a:pPr>
            <a:r>
              <a:rPr lang="en"/>
              <a:t>For BOTH the h1 tags (in the header and footer) add the class “fittext”.</a:t>
            </a:r>
          </a:p>
        </p:txBody>
      </p:sp>
      <p:pic>
        <p:nvPicPr>
          <p:cNvPr id="128" name="Shape 128"/>
          <p:cNvPicPr preferRelativeResize="0"/>
          <p:nvPr/>
        </p:nvPicPr>
        <p:blipFill>
          <a:blip r:embed="rId5">
            <a:alphaModFix/>
          </a:blip>
          <a:stretch>
            <a:fillRect/>
          </a:stretch>
        </p:blipFill>
        <p:spPr>
          <a:xfrm>
            <a:off y="5617400" x="594850"/>
            <a:ext cy="200025" cx="65436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pic>
        <p:nvPicPr>
          <p:cNvPr id="133" name="Shape 133"/>
          <p:cNvPicPr preferRelativeResize="0"/>
          <p:nvPr/>
        </p:nvPicPr>
        <p:blipFill>
          <a:blip r:embed="rId3">
            <a:alphaModFix/>
          </a:blip>
          <a:stretch>
            <a:fillRect/>
          </a:stretch>
        </p:blipFill>
        <p:spPr>
          <a:xfrm>
            <a:off y="340450" x="384675"/>
            <a:ext cy="2562225" cx="3343275"/>
          </a:xfrm>
          <a:prstGeom prst="rect">
            <a:avLst/>
          </a:prstGeom>
          <a:noFill/>
          <a:ln>
            <a:noFill/>
          </a:ln>
        </p:spPr>
      </p:pic>
      <p:sp>
        <p:nvSpPr>
          <p:cNvPr id="134" name="Shape 134"/>
          <p:cNvSpPr txBox="1"/>
          <p:nvPr/>
        </p:nvSpPr>
        <p:spPr>
          <a:xfrm>
            <a:off y="340450" x="4568300"/>
            <a:ext cy="1860599" cx="4169999"/>
          </a:xfrm>
          <a:prstGeom prst="rect">
            <a:avLst/>
          </a:prstGeom>
          <a:noFill/>
          <a:ln>
            <a:noFill/>
          </a:ln>
        </p:spPr>
        <p:txBody>
          <a:bodyPr bIns="91425" rIns="91425" lIns="91425" tIns="91425" anchor="t" anchorCtr="0">
            <a:normAutofit/>
          </a:bodyPr>
          <a:lstStyle/>
          <a:p>
            <a:pPr>
              <a:lnSpc>
                <a:spcPct val="115000"/>
              </a:lnSpc>
              <a:spcBef>
                <a:spcPts val="0"/>
              </a:spcBef>
              <a:buNone/>
            </a:pPr>
            <a:r>
              <a:rPr lang="en"/>
              <a:t>As I start to scale the page down, I notice that there are some elements that need to be resized a bit. These two media queries will help.</a:t>
            </a:r>
          </a:p>
        </p:txBody>
      </p:sp>
      <p:pic>
        <p:nvPicPr>
          <p:cNvPr id="135" name="Shape 135"/>
          <p:cNvPicPr preferRelativeResize="0"/>
          <p:nvPr/>
        </p:nvPicPr>
        <p:blipFill>
          <a:blip r:embed="rId4">
            <a:alphaModFix/>
          </a:blip>
          <a:stretch>
            <a:fillRect/>
          </a:stretch>
        </p:blipFill>
        <p:spPr>
          <a:xfrm>
            <a:off y="3249575" x="384675"/>
            <a:ext cy="1363000" cx="6330674"/>
          </a:xfrm>
          <a:prstGeom prst="rect">
            <a:avLst/>
          </a:prstGeom>
          <a:noFill/>
          <a:ln>
            <a:noFill/>
          </a:ln>
        </p:spPr>
      </p:pic>
      <p:pic>
        <p:nvPicPr>
          <p:cNvPr id="136" name="Shape 136"/>
          <p:cNvPicPr preferRelativeResize="0"/>
          <p:nvPr/>
        </p:nvPicPr>
        <p:blipFill>
          <a:blip r:embed="rId5">
            <a:alphaModFix/>
          </a:blip>
          <a:stretch>
            <a:fillRect/>
          </a:stretch>
        </p:blipFill>
        <p:spPr>
          <a:xfrm>
            <a:off y="4959475" x="384675"/>
            <a:ext cy="581025" cx="1800225"/>
          </a:xfrm>
          <a:prstGeom prst="rect">
            <a:avLst/>
          </a:prstGeom>
          <a:noFill/>
          <a:ln>
            <a:noFill/>
          </a:ln>
        </p:spPr>
      </p:pic>
      <p:sp>
        <p:nvSpPr>
          <p:cNvPr id="137" name="Shape 137"/>
          <p:cNvSpPr txBox="1"/>
          <p:nvPr/>
        </p:nvSpPr>
        <p:spPr>
          <a:xfrm>
            <a:off y="4955450" x="2599400"/>
            <a:ext cy="1362899" cx="5740799"/>
          </a:xfrm>
          <a:prstGeom prst="rect">
            <a:avLst/>
          </a:prstGeom>
          <a:noFill/>
          <a:ln>
            <a:noFill/>
          </a:ln>
        </p:spPr>
        <p:txBody>
          <a:bodyPr bIns="91425" rIns="91425" lIns="91425" tIns="91425" anchor="t" anchorCtr="0">
            <a:normAutofit/>
          </a:bodyPr>
          <a:lstStyle/>
          <a:p>
            <a:pPr>
              <a:lnSpc>
                <a:spcPct val="115000"/>
              </a:lnSpc>
              <a:spcBef>
                <a:spcPts val="0"/>
              </a:spcBef>
              <a:buNone/>
            </a:pPr>
            <a:r>
              <a:rPr lang="en"/>
              <a:t>Also, as I scale the page down, I notice there are spots where the left and right columns at the top do not match up. I can easily fix this with a rule for the top that sets the background color to the brown on the right side. I put this rule towards the top of the stylesheet.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pic>
        <p:nvPicPr>
          <p:cNvPr id="142" name="Shape 142"/>
          <p:cNvPicPr preferRelativeResize="0"/>
          <p:nvPr/>
        </p:nvPicPr>
        <p:blipFill>
          <a:blip r:embed="rId3">
            <a:alphaModFix/>
          </a:blip>
          <a:stretch>
            <a:fillRect/>
          </a:stretch>
        </p:blipFill>
        <p:spPr>
          <a:xfrm>
            <a:off y="373625" x="362550"/>
            <a:ext cy="4991100" cx="3419475"/>
          </a:xfrm>
          <a:prstGeom prst="rect">
            <a:avLst/>
          </a:prstGeom>
          <a:noFill/>
          <a:ln>
            <a:noFill/>
          </a:ln>
        </p:spPr>
      </p:pic>
      <p:sp>
        <p:nvSpPr>
          <p:cNvPr id="143" name="Shape 143"/>
          <p:cNvSpPr txBox="1"/>
          <p:nvPr/>
        </p:nvSpPr>
        <p:spPr>
          <a:xfrm>
            <a:off y="420325" x="4247525"/>
            <a:ext cy="1902599" cx="4236599"/>
          </a:xfrm>
          <a:prstGeom prst="rect">
            <a:avLst/>
          </a:prstGeom>
          <a:noFill/>
          <a:ln>
            <a:noFill/>
          </a:ln>
        </p:spPr>
        <p:txBody>
          <a:bodyPr bIns="91425" rIns="91425" lIns="91425" tIns="91425" anchor="t" anchorCtr="0">
            <a:normAutofit/>
          </a:bodyPr>
          <a:lstStyle/>
          <a:p>
            <a:pPr rtl="0">
              <a:spcBef>
                <a:spcPts val="0"/>
              </a:spcBef>
              <a:buNone/>
            </a:pPr>
            <a:r>
              <a:rPr lang="en"/>
              <a:t>Once the width of the browser gets down to 600 pixels or less, we need to make some more adjustments.</a:t>
            </a:r>
          </a:p>
          <a:p>
            <a:pPr rtl="0">
              <a:spcBef>
                <a:spcPts val="0"/>
              </a:spcBef>
              <a:buNone/>
            </a:pPr>
            <a:r>
              <a:t/>
            </a:r>
            <a:endParaRPr/>
          </a:p>
          <a:p>
            <a:pPr>
              <a:lnSpc>
                <a:spcPct val="115000"/>
              </a:lnSpc>
              <a:spcBef>
                <a:spcPts val="0"/>
              </a:spcBef>
              <a:buNone/>
            </a:pPr>
            <a:r>
              <a:rPr lang="en"/>
              <a:t>The biggest change is that the top section will no longer be two columns.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pic>
        <p:nvPicPr>
          <p:cNvPr id="148" name="Shape 148"/>
          <p:cNvPicPr preferRelativeResize="0"/>
          <p:nvPr/>
        </p:nvPicPr>
        <p:blipFill>
          <a:blip r:embed="rId3">
            <a:alphaModFix/>
          </a:blip>
          <a:stretch>
            <a:fillRect/>
          </a:stretch>
        </p:blipFill>
        <p:spPr>
          <a:xfrm>
            <a:off y="285150" x="1092625"/>
            <a:ext cy="3995225" cx="2690324"/>
          </a:xfrm>
          <a:prstGeom prst="rect">
            <a:avLst/>
          </a:prstGeom>
          <a:noFill/>
          <a:ln>
            <a:noFill/>
          </a:ln>
        </p:spPr>
      </p:pic>
      <p:pic>
        <p:nvPicPr>
          <p:cNvPr id="149" name="Shape 149"/>
          <p:cNvPicPr preferRelativeResize="0"/>
          <p:nvPr/>
        </p:nvPicPr>
        <p:blipFill>
          <a:blip r:embed="rId4">
            <a:alphaModFix/>
          </a:blip>
          <a:stretch>
            <a:fillRect/>
          </a:stretch>
        </p:blipFill>
        <p:spPr>
          <a:xfrm>
            <a:off y="285150" x="4358150"/>
            <a:ext cy="2450199" cx="3583874"/>
          </a:xfrm>
          <a:prstGeom prst="rect">
            <a:avLst/>
          </a:prstGeom>
          <a:noFill/>
          <a:ln>
            <a:noFill/>
          </a:ln>
        </p:spPr>
      </p:pic>
      <p:sp>
        <p:nvSpPr>
          <p:cNvPr id="150" name="Shape 150"/>
          <p:cNvSpPr txBox="1"/>
          <p:nvPr/>
        </p:nvSpPr>
        <p:spPr>
          <a:xfrm>
            <a:off y="4590425" x="1117200"/>
            <a:ext cy="1161300" cx="71124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The design is looking pretty good at a variety of screen sizes, and we are essentially done. But I found one other thing that I thought would be interesting to try.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pic>
        <p:nvPicPr>
          <p:cNvPr id="29" name="Shape 29"/>
          <p:cNvPicPr preferRelativeResize="0"/>
          <p:nvPr/>
        </p:nvPicPr>
        <p:blipFill>
          <a:blip r:embed="rId3">
            <a:alphaModFix/>
          </a:blip>
          <a:stretch>
            <a:fillRect/>
          </a:stretch>
        </p:blipFill>
        <p:spPr>
          <a:xfrm>
            <a:off y="0" x="3080750"/>
            <a:ext cy="5786124" cx="5941574"/>
          </a:xfrm>
          <a:prstGeom prst="rect">
            <a:avLst/>
          </a:prstGeom>
          <a:noFill/>
          <a:ln>
            <a:noFill/>
          </a:ln>
        </p:spPr>
      </p:pic>
      <p:sp>
        <p:nvSpPr>
          <p:cNvPr id="30" name="Shape 30"/>
          <p:cNvSpPr txBox="1"/>
          <p:nvPr/>
        </p:nvSpPr>
        <p:spPr>
          <a:xfrm>
            <a:off y="785862" x="376075"/>
            <a:ext cy="4214400" cx="25439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Our job is to take this design, which is fairly simple and do the html/css production work, as well as make it responsive.</a:t>
            </a:r>
          </a:p>
          <a:p>
            <a:pPr rtl="0">
              <a:lnSpc>
                <a:spcPct val="115000"/>
              </a:lnSpc>
              <a:spcBef>
                <a:spcPts val="0"/>
              </a:spcBef>
              <a:buNone/>
            </a:pPr>
            <a:r>
              <a:t/>
            </a:r>
            <a:endParaRPr/>
          </a:p>
          <a:p>
            <a:pPr rtl="0">
              <a:lnSpc>
                <a:spcPct val="115000"/>
              </a:lnSpc>
              <a:spcBef>
                <a:spcPts val="0"/>
              </a:spcBef>
              <a:buNone/>
            </a:pPr>
            <a:r>
              <a:rPr lang="en"/>
              <a:t>At some point, as the screen size gets narrower, we will go from a layout with four columns to one with two columns.</a:t>
            </a:r>
          </a:p>
          <a:p>
            <a:pPr rtl="0">
              <a:lnSpc>
                <a:spcPct val="115000"/>
              </a:lnSpc>
              <a:spcBef>
                <a:spcPts val="0"/>
              </a:spcBef>
              <a:buNone/>
            </a:pPr>
            <a:r>
              <a:t/>
            </a:r>
            <a:endParaRPr/>
          </a:p>
          <a:p>
            <a:pPr>
              <a:lnSpc>
                <a:spcPct val="115000"/>
              </a:lnSpc>
              <a:spcBef>
                <a:spcPts val="0"/>
              </a:spcBef>
              <a:buNone/>
            </a:pPr>
            <a:r>
              <a:rPr lang="en"/>
              <a:t>This is not a terribly difficult design to code, but we will learn some great tricks along the way.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pic>
        <p:nvPicPr>
          <p:cNvPr id="155" name="Shape 155"/>
          <p:cNvPicPr preferRelativeResize="0"/>
          <p:nvPr/>
        </p:nvPicPr>
        <p:blipFill>
          <a:blip r:embed="rId3">
            <a:alphaModFix/>
          </a:blip>
          <a:stretch>
            <a:fillRect/>
          </a:stretch>
        </p:blipFill>
        <p:spPr>
          <a:xfrm>
            <a:off y="152400" x="1391275"/>
            <a:ext cy="5024274" cx="6202275"/>
          </a:xfrm>
          <a:prstGeom prst="rect">
            <a:avLst/>
          </a:prstGeom>
          <a:noFill/>
          <a:ln>
            <a:noFill/>
          </a:ln>
        </p:spPr>
      </p:pic>
      <p:sp>
        <p:nvSpPr>
          <p:cNvPr id="156" name="Shape 156"/>
          <p:cNvSpPr txBox="1"/>
          <p:nvPr/>
        </p:nvSpPr>
        <p:spPr>
          <a:xfrm>
            <a:off y="5397900" x="1415850"/>
            <a:ext cy="962400" cx="60503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I thought it would be cool to include the css card flip animation as described on this tutorial. You can find the tutorial here:</a:t>
            </a:r>
          </a:p>
          <a:p>
            <a:pPr>
              <a:lnSpc>
                <a:spcPct val="115000"/>
              </a:lnSpc>
              <a:spcBef>
                <a:spcPts val="0"/>
              </a:spcBef>
              <a:buNone/>
            </a:pPr>
            <a:r>
              <a:rPr u="sng" lang="en">
                <a:solidFill>
                  <a:schemeClr val="hlink"/>
                </a:solidFill>
                <a:hlinkClick r:id="rId4"/>
              </a:rPr>
              <a:t>http://davidwalsh.name/css-flip</a:t>
            </a:r>
            <a:r>
              <a:rPr lang="en"/>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pic>
        <p:nvPicPr>
          <p:cNvPr id="161" name="Shape 161"/>
          <p:cNvPicPr preferRelativeResize="0"/>
          <p:nvPr/>
        </p:nvPicPr>
        <p:blipFill>
          <a:blip r:embed="rId3">
            <a:alphaModFix/>
          </a:blip>
          <a:stretch>
            <a:fillRect/>
          </a:stretch>
        </p:blipFill>
        <p:spPr>
          <a:xfrm>
            <a:off y="318325" x="251950"/>
            <a:ext cy="2292149" cx="3807025"/>
          </a:xfrm>
          <a:prstGeom prst="rect">
            <a:avLst/>
          </a:prstGeom>
          <a:noFill/>
          <a:ln>
            <a:noFill/>
          </a:ln>
        </p:spPr>
      </p:pic>
      <p:sp>
        <p:nvSpPr>
          <p:cNvPr id="162" name="Shape 162"/>
          <p:cNvSpPr txBox="1"/>
          <p:nvPr/>
        </p:nvSpPr>
        <p:spPr>
          <a:xfrm>
            <a:off y="309725" x="4358150"/>
            <a:ext cy="1460099" cx="45020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Maybe we can make it so that when you roll over one of the album covers, it flips over and shows some information about the album.</a:t>
            </a:r>
          </a:p>
          <a:p>
            <a:pPr rtl="0">
              <a:lnSpc>
                <a:spcPct val="115000"/>
              </a:lnSpc>
              <a:spcBef>
                <a:spcPts val="0"/>
              </a:spcBef>
              <a:buNone/>
            </a:pPr>
            <a:r>
              <a:t/>
            </a:r>
            <a:endParaRPr/>
          </a:p>
          <a:p>
            <a:pPr>
              <a:lnSpc>
                <a:spcPct val="115000"/>
              </a:lnSpc>
              <a:spcBef>
                <a:spcPts val="0"/>
              </a:spcBef>
              <a:buNone/>
            </a:pPr>
            <a:r>
              <a:rPr lang="en"/>
              <a:t>Let’s see if we can make it work.</a:t>
            </a:r>
          </a:p>
        </p:txBody>
      </p:sp>
      <p:pic>
        <p:nvPicPr>
          <p:cNvPr id="163" name="Shape 163"/>
          <p:cNvPicPr preferRelativeResize="0"/>
          <p:nvPr/>
        </p:nvPicPr>
        <p:blipFill>
          <a:blip r:embed="rId4">
            <a:alphaModFix/>
          </a:blip>
          <a:stretch>
            <a:fillRect/>
          </a:stretch>
        </p:blipFill>
        <p:spPr>
          <a:xfrm>
            <a:off y="2939825" x="251950"/>
            <a:ext cy="3114675" cx="6543675"/>
          </a:xfrm>
          <a:prstGeom prst="rect">
            <a:avLst/>
          </a:prstGeom>
          <a:noFill/>
          <a:ln>
            <a:noFill/>
          </a:ln>
        </p:spPr>
      </p:pic>
      <p:sp>
        <p:nvSpPr>
          <p:cNvPr id="164" name="Shape 164"/>
          <p:cNvSpPr txBox="1"/>
          <p:nvPr/>
        </p:nvSpPr>
        <p:spPr>
          <a:xfrm>
            <a:off y="6183250" x="265475"/>
            <a:ext cy="475500" cx="8594700"/>
          </a:xfrm>
          <a:prstGeom prst="rect">
            <a:avLst/>
          </a:prstGeom>
          <a:noFill/>
          <a:ln>
            <a:noFill/>
          </a:ln>
        </p:spPr>
        <p:txBody>
          <a:bodyPr bIns="91425" rIns="91425" lIns="91425" tIns="91425" anchor="t" anchorCtr="0">
            <a:normAutofit/>
          </a:bodyPr>
          <a:lstStyle/>
          <a:p>
            <a:pPr>
              <a:spcBef>
                <a:spcPts val="0"/>
              </a:spcBef>
              <a:buNone/>
            </a:pPr>
            <a:r>
              <a:rPr lang="en"/>
              <a:t>Replace the markup for the first album with this. We will just do this one for now.</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pic>
        <p:nvPicPr>
          <p:cNvPr id="169" name="Shape 169"/>
          <p:cNvPicPr preferRelativeResize="0"/>
          <p:nvPr/>
        </p:nvPicPr>
        <p:blipFill>
          <a:blip r:embed="rId3">
            <a:alphaModFix/>
          </a:blip>
          <a:stretch>
            <a:fillRect/>
          </a:stretch>
        </p:blipFill>
        <p:spPr>
          <a:xfrm>
            <a:off y="307275" x="450750"/>
            <a:ext cy="2362200" cx="3686175"/>
          </a:xfrm>
          <a:prstGeom prst="rect">
            <a:avLst/>
          </a:prstGeom>
          <a:noFill/>
          <a:ln>
            <a:noFill/>
          </a:ln>
        </p:spPr>
      </p:pic>
      <p:sp>
        <p:nvSpPr>
          <p:cNvPr id="170" name="Shape 170"/>
          <p:cNvSpPr txBox="1"/>
          <p:nvPr/>
        </p:nvSpPr>
        <p:spPr>
          <a:xfrm>
            <a:off y="307275" x="4280725"/>
            <a:ext cy="2179200" cx="42918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I added a whole mess of rules, pulled from the demo of the card flip tutorial made by David Walsh. This is just the first rule. There is a whole long stack, which you can copy from the snippets and add to the stylesheet, just before all the media queries (they should still be last).</a:t>
            </a:r>
          </a:p>
        </p:txBody>
      </p:sp>
      <p:pic>
        <p:nvPicPr>
          <p:cNvPr id="171" name="Shape 171"/>
          <p:cNvPicPr preferRelativeResize="0"/>
          <p:nvPr/>
        </p:nvPicPr>
        <p:blipFill>
          <a:blip r:embed="rId4">
            <a:alphaModFix/>
          </a:blip>
          <a:stretch>
            <a:fillRect/>
          </a:stretch>
        </p:blipFill>
        <p:spPr>
          <a:xfrm>
            <a:off y="3503975" x="450750"/>
            <a:ext cy="2409825" cx="2286000"/>
          </a:xfrm>
          <a:prstGeom prst="rect">
            <a:avLst/>
          </a:prstGeom>
          <a:noFill/>
          <a:ln>
            <a:noFill/>
          </a:ln>
        </p:spPr>
      </p:pic>
      <p:sp>
        <p:nvSpPr>
          <p:cNvPr id="172" name="Shape 172"/>
          <p:cNvSpPr txBox="1"/>
          <p:nvPr/>
        </p:nvSpPr>
        <p:spPr>
          <a:xfrm>
            <a:off y="3448675" x="4280725"/>
            <a:ext cy="2179200" cx="4291800"/>
          </a:xfrm>
          <a:prstGeom prst="rect">
            <a:avLst/>
          </a:prstGeom>
          <a:noFill/>
          <a:ln>
            <a:noFill/>
          </a:ln>
        </p:spPr>
        <p:txBody>
          <a:bodyPr bIns="91425" rIns="91425" lIns="91425" tIns="91425" anchor="t" anchorCtr="0">
            <a:normAutofit/>
          </a:bodyPr>
          <a:lstStyle/>
          <a:p>
            <a:pPr rtl="0" lvl="0">
              <a:lnSpc>
                <a:spcPct val="115000"/>
              </a:lnSpc>
              <a:spcBef>
                <a:spcPts val="0"/>
              </a:spcBef>
              <a:buNone/>
            </a:pPr>
            <a:r>
              <a:rPr lang="en"/>
              <a:t>The only ones I modified or added are at the bottom of the list. These will help style the back of the card. The rest are pretty much the same as what was in the demo.</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pic>
        <p:nvPicPr>
          <p:cNvPr id="177" name="Shape 177"/>
          <p:cNvPicPr preferRelativeResize="0"/>
          <p:nvPr/>
        </p:nvPicPr>
        <p:blipFill>
          <a:blip r:embed="rId3">
            <a:alphaModFix/>
          </a:blip>
          <a:stretch>
            <a:fillRect/>
          </a:stretch>
        </p:blipFill>
        <p:spPr>
          <a:xfrm>
            <a:off y="152400" x="152400"/>
            <a:ext cy="2247900" cx="3181350"/>
          </a:xfrm>
          <a:prstGeom prst="rect">
            <a:avLst/>
          </a:prstGeom>
          <a:noFill/>
          <a:ln>
            <a:noFill/>
          </a:ln>
        </p:spPr>
      </p:pic>
      <p:sp>
        <p:nvSpPr>
          <p:cNvPr id="178" name="Shape 178"/>
          <p:cNvSpPr txBox="1"/>
          <p:nvPr/>
        </p:nvSpPr>
        <p:spPr>
          <a:xfrm>
            <a:off y="221225" x="3650225"/>
            <a:ext cy="1073099" cx="51768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It is working, but if you scale the page down a little you will notice there is a problem. The problem is that for this card flip effect to work, you must define the height of the containers.</a:t>
            </a:r>
          </a:p>
        </p:txBody>
      </p:sp>
      <p:pic>
        <p:nvPicPr>
          <p:cNvPr id="179" name="Shape 179"/>
          <p:cNvPicPr preferRelativeResize="0"/>
          <p:nvPr/>
        </p:nvPicPr>
        <p:blipFill>
          <a:blip r:embed="rId4">
            <a:alphaModFix/>
          </a:blip>
          <a:stretch>
            <a:fillRect/>
          </a:stretch>
        </p:blipFill>
        <p:spPr>
          <a:xfrm>
            <a:off y="1294325" x="3736275"/>
            <a:ext cy="695325" cx="2524125"/>
          </a:xfrm>
          <a:prstGeom prst="rect">
            <a:avLst/>
          </a:prstGeom>
          <a:noFill/>
          <a:ln>
            <a:noFill/>
          </a:ln>
        </p:spPr>
      </p:pic>
      <p:sp>
        <p:nvSpPr>
          <p:cNvPr id="180" name="Shape 180"/>
          <p:cNvSpPr txBox="1"/>
          <p:nvPr/>
        </p:nvSpPr>
        <p:spPr>
          <a:xfrm>
            <a:off y="2212250" x="3650225"/>
            <a:ext cy="1073099" cx="5176800"/>
          </a:xfrm>
          <a:prstGeom prst="rect">
            <a:avLst/>
          </a:prstGeom>
          <a:noFill/>
          <a:ln>
            <a:noFill/>
          </a:ln>
        </p:spPr>
        <p:txBody>
          <a:bodyPr bIns="91425" rIns="91425" lIns="91425" tIns="91425" anchor="t" anchorCtr="0">
            <a:normAutofit/>
          </a:bodyPr>
          <a:lstStyle/>
          <a:p>
            <a:pPr rtl="0" lvl="0">
              <a:lnSpc>
                <a:spcPct val="115000"/>
              </a:lnSpc>
              <a:spcBef>
                <a:spcPts val="0"/>
              </a:spcBef>
              <a:buNone/>
            </a:pPr>
            <a:r>
              <a:rPr lang="en"/>
              <a:t>As the size of the album gets smaller, the height also has to get smaller. Unfortunately setting height to 100% does not work. To fix this, I had to write just a little JavaScript.</a:t>
            </a:r>
          </a:p>
        </p:txBody>
      </p:sp>
      <p:pic>
        <p:nvPicPr>
          <p:cNvPr id="181" name="Shape 181"/>
          <p:cNvPicPr preferRelativeResize="0"/>
          <p:nvPr/>
        </p:nvPicPr>
        <p:blipFill>
          <a:blip r:embed="rId5">
            <a:alphaModFix/>
          </a:blip>
          <a:stretch>
            <a:fillRect/>
          </a:stretch>
        </p:blipFill>
        <p:spPr>
          <a:xfrm>
            <a:off y="3285350" x="3726750"/>
            <a:ext cy="619125" cx="2543175"/>
          </a:xfrm>
          <a:prstGeom prst="rect">
            <a:avLst/>
          </a:prstGeom>
          <a:noFill/>
          <a:ln>
            <a:noFill/>
          </a:ln>
        </p:spPr>
      </p:pic>
      <p:sp>
        <p:nvSpPr>
          <p:cNvPr id="182" name="Shape 182"/>
          <p:cNvSpPr txBox="1"/>
          <p:nvPr/>
        </p:nvSpPr>
        <p:spPr>
          <a:xfrm>
            <a:off y="4103725" x="3726750"/>
            <a:ext cy="1073099" cx="5176800"/>
          </a:xfrm>
          <a:prstGeom prst="rect">
            <a:avLst/>
          </a:prstGeom>
          <a:noFill/>
          <a:ln>
            <a:noFill/>
          </a:ln>
        </p:spPr>
        <p:txBody>
          <a:bodyPr bIns="91425" rIns="91425" lIns="91425" tIns="91425" anchor="t" anchorCtr="0">
            <a:normAutofit/>
          </a:bodyPr>
          <a:lstStyle/>
          <a:p>
            <a:pPr rtl="0" lvl="0">
              <a:lnSpc>
                <a:spcPct val="115000"/>
              </a:lnSpc>
              <a:spcBef>
                <a:spcPts val="0"/>
              </a:spcBef>
              <a:buNone/>
            </a:pPr>
            <a:r>
              <a:rPr lang="en"/>
              <a:t>First, remove the height declaration from the rule above and make it look like this.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pic>
        <p:nvPicPr>
          <p:cNvPr id="187" name="Shape 187"/>
          <p:cNvPicPr preferRelativeResize="0"/>
          <p:nvPr/>
        </p:nvPicPr>
        <p:blipFill>
          <a:blip r:embed="rId3">
            <a:alphaModFix/>
          </a:blip>
          <a:stretch>
            <a:fillRect/>
          </a:stretch>
        </p:blipFill>
        <p:spPr>
          <a:xfrm>
            <a:off y="395750" x="373650"/>
            <a:ext cy="1057275" cx="3943350"/>
          </a:xfrm>
          <a:prstGeom prst="rect">
            <a:avLst/>
          </a:prstGeom>
          <a:noFill/>
          <a:ln>
            <a:noFill/>
          </a:ln>
        </p:spPr>
      </p:pic>
      <p:sp>
        <p:nvSpPr>
          <p:cNvPr id="188" name="Shape 188"/>
          <p:cNvSpPr txBox="1"/>
          <p:nvPr/>
        </p:nvSpPr>
        <p:spPr>
          <a:xfrm>
            <a:off y="387150" x="4634675"/>
            <a:ext cy="1780799" cx="42144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Then add this bit of JavaScript to the bottom of the html file, just after the other scripts. This script gets the width of the single column elements and then sets the height to that same amount for the elements we need to set it for (.flip-container, .front and .back).</a:t>
            </a:r>
          </a:p>
        </p:txBody>
      </p:sp>
      <p:pic>
        <p:nvPicPr>
          <p:cNvPr id="189" name="Shape 189"/>
          <p:cNvPicPr preferRelativeResize="0"/>
          <p:nvPr/>
        </p:nvPicPr>
        <p:blipFill>
          <a:blip r:embed="rId4">
            <a:alphaModFix/>
          </a:blip>
          <a:stretch>
            <a:fillRect/>
          </a:stretch>
        </p:blipFill>
        <p:spPr>
          <a:xfrm>
            <a:off y="2465287" x="462125"/>
            <a:ext cy="2657475" cx="3600450"/>
          </a:xfrm>
          <a:prstGeom prst="rect">
            <a:avLst/>
          </a:prstGeom>
          <a:noFill/>
          <a:ln>
            <a:noFill/>
          </a:ln>
        </p:spPr>
      </p:pic>
      <p:sp>
        <p:nvSpPr>
          <p:cNvPr id="190" name="Shape 190"/>
          <p:cNvSpPr txBox="1"/>
          <p:nvPr/>
        </p:nvSpPr>
        <p:spPr>
          <a:xfrm>
            <a:off y="2465300" x="4634675"/>
            <a:ext cy="1780799" cx="4214400"/>
          </a:xfrm>
          <a:prstGeom prst="rect">
            <a:avLst/>
          </a:prstGeom>
          <a:noFill/>
          <a:ln>
            <a:noFill/>
          </a:ln>
        </p:spPr>
        <p:txBody>
          <a:bodyPr bIns="91425" rIns="91425" lIns="91425" tIns="91425" anchor="t" anchorCtr="0">
            <a:normAutofit/>
          </a:bodyPr>
          <a:lstStyle/>
          <a:p>
            <a:pPr rtl="0" lvl="0">
              <a:lnSpc>
                <a:spcPct val="115000"/>
              </a:lnSpc>
              <a:spcBef>
                <a:spcPts val="0"/>
              </a:spcBef>
              <a:buNone/>
            </a:pPr>
            <a:r>
              <a:rPr lang="en"/>
              <a:t>That works, but you will notice that if you resize the window, you will have to refresh the page to get the box to size properly. Really this should be enough, since people are not usually dragging their windows around, but it seems a little sloppy, so lets fix it.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pic>
        <p:nvPicPr>
          <p:cNvPr id="195" name="Shape 195"/>
          <p:cNvPicPr preferRelativeResize="0"/>
          <p:nvPr/>
        </p:nvPicPr>
        <p:blipFill>
          <a:blip r:embed="rId3">
            <a:alphaModFix/>
          </a:blip>
          <a:stretch>
            <a:fillRect/>
          </a:stretch>
        </p:blipFill>
        <p:spPr>
          <a:xfrm>
            <a:off y="462125" x="462125"/>
            <a:ext cy="1685925" cx="2552700"/>
          </a:xfrm>
          <a:prstGeom prst="rect">
            <a:avLst/>
          </a:prstGeom>
          <a:noFill/>
          <a:ln>
            <a:noFill/>
          </a:ln>
        </p:spPr>
      </p:pic>
      <p:sp>
        <p:nvSpPr>
          <p:cNvPr id="196" name="Shape 196"/>
          <p:cNvSpPr txBox="1"/>
          <p:nvPr/>
        </p:nvSpPr>
        <p:spPr>
          <a:xfrm>
            <a:off y="462125" x="3285200"/>
            <a:ext cy="2148299" cx="41699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Now it works properly at any size.</a:t>
            </a:r>
          </a:p>
          <a:p>
            <a:pPr rtl="0">
              <a:lnSpc>
                <a:spcPct val="115000"/>
              </a:lnSpc>
              <a:spcBef>
                <a:spcPts val="0"/>
              </a:spcBef>
              <a:buNone/>
            </a:pPr>
            <a:r>
              <a:t/>
            </a:r>
            <a:endParaRPr/>
          </a:p>
          <a:p>
            <a:pPr>
              <a:lnSpc>
                <a:spcPct val="115000"/>
              </a:lnSpc>
              <a:spcBef>
                <a:spcPts val="0"/>
              </a:spcBef>
              <a:buNone/>
            </a:pPr>
            <a:r>
              <a:rPr lang="en"/>
              <a:t>Now that we have one working, we can put in markup for all the others. Since this is a tedious and repetitive process, I put it all in the snippets for you.</a:t>
            </a:r>
          </a:p>
        </p:txBody>
      </p:sp>
      <p:pic>
        <p:nvPicPr>
          <p:cNvPr id="197" name="Shape 197"/>
          <p:cNvPicPr preferRelativeResize="0"/>
          <p:nvPr/>
        </p:nvPicPr>
        <p:blipFill>
          <a:blip r:embed="rId4">
            <a:alphaModFix/>
          </a:blip>
          <a:stretch>
            <a:fillRect/>
          </a:stretch>
        </p:blipFill>
        <p:spPr>
          <a:xfrm>
            <a:off y="2696500" x="462125"/>
            <a:ext cy="2082599" cx="6920674"/>
          </a:xfrm>
          <a:prstGeom prst="rect">
            <a:avLst/>
          </a:prstGeom>
          <a:noFill/>
          <a:ln>
            <a:noFill/>
          </a:ln>
        </p:spPr>
      </p:pic>
      <p:sp>
        <p:nvSpPr>
          <p:cNvPr id="198" name="Shape 198"/>
          <p:cNvSpPr txBox="1"/>
          <p:nvPr/>
        </p:nvSpPr>
        <p:spPr>
          <a:xfrm>
            <a:off y="4988650" x="457050"/>
            <a:ext cy="973499" cx="6920700"/>
          </a:xfrm>
          <a:prstGeom prst="rect">
            <a:avLst/>
          </a:prstGeom>
          <a:noFill/>
          <a:ln>
            <a:noFill/>
          </a:ln>
        </p:spPr>
        <p:txBody>
          <a:bodyPr bIns="91425" rIns="91425" lIns="91425" tIns="91425" anchor="t" anchorCtr="0">
            <a:normAutofit/>
          </a:bodyPr>
          <a:lstStyle/>
          <a:p>
            <a:pPr>
              <a:spcBef>
                <a:spcPts val="0"/>
              </a:spcBef>
              <a:buNone/>
            </a:pPr>
            <a:r>
              <a:rPr lang="en"/>
              <a:t>Once you get that all in place, it should all be working.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pic>
        <p:nvPicPr>
          <p:cNvPr id="35" name="Shape 35"/>
          <p:cNvPicPr preferRelativeResize="0"/>
          <p:nvPr/>
        </p:nvPicPr>
        <p:blipFill>
          <a:blip r:embed="rId3">
            <a:alphaModFix/>
          </a:blip>
          <a:stretch>
            <a:fillRect/>
          </a:stretch>
        </p:blipFill>
        <p:spPr>
          <a:xfrm>
            <a:off y="152400" x="152400"/>
            <a:ext cy="866775" cx="8467725"/>
          </a:xfrm>
          <a:prstGeom prst="rect">
            <a:avLst/>
          </a:prstGeom>
          <a:noFill/>
          <a:ln>
            <a:noFill/>
          </a:ln>
        </p:spPr>
      </p:pic>
      <p:sp>
        <p:nvSpPr>
          <p:cNvPr id="36" name="Shape 36"/>
          <p:cNvSpPr txBox="1"/>
          <p:nvPr/>
        </p:nvSpPr>
        <p:spPr>
          <a:xfrm>
            <a:off y="1172500" x="154850"/>
            <a:ext cy="774300" cx="8461800"/>
          </a:xfrm>
          <a:prstGeom prst="rect">
            <a:avLst/>
          </a:prstGeom>
          <a:noFill/>
          <a:ln>
            <a:noFill/>
          </a:ln>
        </p:spPr>
        <p:txBody>
          <a:bodyPr bIns="91425" rIns="91425" lIns="91425" tIns="91425" anchor="t" anchorCtr="0">
            <a:normAutofit/>
          </a:bodyPr>
          <a:lstStyle/>
          <a:p>
            <a:pPr>
              <a:spcBef>
                <a:spcPts val="0"/>
              </a:spcBef>
              <a:buNone/>
            </a:pPr>
            <a:r>
              <a:rPr lang="en"/>
              <a:t>The first thing we will need is the font from Google Fonts that is used for the type in this design.</a:t>
            </a:r>
          </a:p>
        </p:txBody>
      </p:sp>
      <p:pic>
        <p:nvPicPr>
          <p:cNvPr id="37" name="Shape 37"/>
          <p:cNvPicPr preferRelativeResize="0"/>
          <p:nvPr/>
        </p:nvPicPr>
        <p:blipFill>
          <a:blip r:embed="rId4">
            <a:alphaModFix/>
          </a:blip>
          <a:stretch>
            <a:fillRect/>
          </a:stretch>
        </p:blipFill>
        <p:spPr>
          <a:xfrm>
            <a:off y="1838325" x="152400"/>
            <a:ext cy="3181350" cx="6810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pic>
        <p:nvPicPr>
          <p:cNvPr id="42" name="Shape 42"/>
          <p:cNvPicPr preferRelativeResize="0"/>
          <p:nvPr/>
        </p:nvPicPr>
        <p:blipFill>
          <a:blip r:embed="rId3">
            <a:alphaModFix/>
          </a:blip>
          <a:stretch>
            <a:fillRect/>
          </a:stretch>
        </p:blipFill>
        <p:spPr>
          <a:xfrm>
            <a:off y="473175" x="495300"/>
            <a:ext cy="1295400" cx="5905500"/>
          </a:xfrm>
          <a:prstGeom prst="rect">
            <a:avLst/>
          </a:prstGeom>
          <a:noFill/>
          <a:ln>
            <a:noFill/>
          </a:ln>
        </p:spPr>
      </p:pic>
      <p:sp>
        <p:nvSpPr>
          <p:cNvPr id="43" name="Shape 43"/>
          <p:cNvSpPr txBox="1"/>
          <p:nvPr/>
        </p:nvSpPr>
        <p:spPr>
          <a:xfrm>
            <a:off y="1935725" x="508825"/>
            <a:ext cy="3749699" cx="49997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Since we are going to make this page responsive, we will need this meta tag to keep our mobile devices from zooming out. Add this to the top of the html file, between the head tags.</a:t>
            </a:r>
          </a:p>
          <a:p>
            <a:pPr rtl="0">
              <a:lnSpc>
                <a:spcPct val="115000"/>
              </a:lnSpc>
              <a:spcBef>
                <a:spcPts val="0"/>
              </a:spcBef>
              <a:buNone/>
            </a:pPr>
            <a:r>
              <a:t/>
            </a:r>
            <a:endParaRPr/>
          </a:p>
          <a:p>
            <a:pPr rtl="0">
              <a:lnSpc>
                <a:spcPct val="115000"/>
              </a:lnSpc>
              <a:spcBef>
                <a:spcPts val="0"/>
              </a:spcBef>
              <a:buNone/>
            </a:pPr>
            <a:r>
              <a:rPr lang="en"/>
              <a:t>Then, let’s get the basic structure of the page marked up in HTML. You can see in the image on the right, I have a div with ID set to “page” that contains the whole page. </a:t>
            </a:r>
          </a:p>
          <a:p>
            <a:pPr rtl="0">
              <a:lnSpc>
                <a:spcPct val="115000"/>
              </a:lnSpc>
              <a:spcBef>
                <a:spcPts val="0"/>
              </a:spcBef>
              <a:buNone/>
            </a:pPr>
            <a:r>
              <a:t/>
            </a:r>
            <a:endParaRPr/>
          </a:p>
          <a:p>
            <a:pPr rtl="0">
              <a:lnSpc>
                <a:spcPct val="115000"/>
              </a:lnSpc>
              <a:spcBef>
                <a:spcPts val="0"/>
              </a:spcBef>
              <a:buNone/>
            </a:pPr>
            <a:r>
              <a:rPr lang="en"/>
              <a:t>There is a header, a top section, a new release section with two rows, a coming soon section with one row and a footer.</a:t>
            </a:r>
          </a:p>
          <a:p>
            <a:pPr rtl="0">
              <a:lnSpc>
                <a:spcPct val="115000"/>
              </a:lnSpc>
              <a:spcBef>
                <a:spcPts val="0"/>
              </a:spcBef>
              <a:buNone/>
            </a:pPr>
            <a:r>
              <a:t/>
            </a:r>
            <a:endParaRPr/>
          </a:p>
          <a:p>
            <a:pPr>
              <a:lnSpc>
                <a:spcPct val="115000"/>
              </a:lnSpc>
              <a:spcBef>
                <a:spcPts val="0"/>
              </a:spcBef>
              <a:buNone/>
            </a:pPr>
            <a:r>
              <a:rPr lang="en"/>
              <a:t>It should not be too difficult to see how that describes the basic structure of the page.</a:t>
            </a:r>
          </a:p>
        </p:txBody>
      </p:sp>
      <p:pic>
        <p:nvPicPr>
          <p:cNvPr id="44" name="Shape 44"/>
          <p:cNvPicPr preferRelativeResize="0"/>
          <p:nvPr/>
        </p:nvPicPr>
        <p:blipFill>
          <a:blip r:embed="rId4">
            <a:alphaModFix/>
          </a:blip>
          <a:stretch>
            <a:fillRect/>
          </a:stretch>
        </p:blipFill>
        <p:spPr>
          <a:xfrm>
            <a:off y="1935725" x="6236125"/>
            <a:ext cy="4762500" cx="26384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pic>
        <p:nvPicPr>
          <p:cNvPr id="49" name="Shape 49"/>
          <p:cNvPicPr preferRelativeResize="0"/>
          <p:nvPr/>
        </p:nvPicPr>
        <p:blipFill>
          <a:blip r:embed="rId3">
            <a:alphaModFix/>
          </a:blip>
          <a:stretch>
            <a:fillRect/>
          </a:stretch>
        </p:blipFill>
        <p:spPr>
          <a:xfrm>
            <a:off y="428925" x="462125"/>
            <a:ext cy="1714500" cx="4619625"/>
          </a:xfrm>
          <a:prstGeom prst="rect">
            <a:avLst/>
          </a:prstGeom>
          <a:noFill/>
          <a:ln>
            <a:noFill/>
          </a:ln>
        </p:spPr>
      </p:pic>
      <p:pic>
        <p:nvPicPr>
          <p:cNvPr id="50" name="Shape 50"/>
          <p:cNvPicPr preferRelativeResize="0"/>
          <p:nvPr/>
        </p:nvPicPr>
        <p:blipFill>
          <a:blip r:embed="rId4">
            <a:alphaModFix/>
          </a:blip>
          <a:stretch>
            <a:fillRect/>
          </a:stretch>
        </p:blipFill>
        <p:spPr>
          <a:xfrm>
            <a:off y="2519500" x="462125"/>
            <a:ext cy="2724150" cx="4000500"/>
          </a:xfrm>
          <a:prstGeom prst="rect">
            <a:avLst/>
          </a:prstGeom>
          <a:noFill/>
          <a:ln>
            <a:noFill/>
          </a:ln>
        </p:spPr>
      </p:pic>
      <p:sp>
        <p:nvSpPr>
          <p:cNvPr id="51" name="Shape 51"/>
          <p:cNvSpPr txBox="1"/>
          <p:nvPr/>
        </p:nvSpPr>
        <p:spPr>
          <a:xfrm>
            <a:off y="453525" x="5386850"/>
            <a:ext cy="5364600" cx="35837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On this page, I have some columns that are half the width of the page, and some that are one-quarter the width of the page.</a:t>
            </a:r>
          </a:p>
          <a:p>
            <a:pPr rtl="0">
              <a:lnSpc>
                <a:spcPct val="115000"/>
              </a:lnSpc>
              <a:spcBef>
                <a:spcPts val="0"/>
              </a:spcBef>
              <a:buNone/>
            </a:pPr>
            <a:r>
              <a:t/>
            </a:r>
            <a:endParaRPr/>
          </a:p>
          <a:p>
            <a:pPr rtl="0">
              <a:lnSpc>
                <a:spcPct val="115000"/>
              </a:lnSpc>
              <a:spcBef>
                <a:spcPts val="0"/>
              </a:spcBef>
              <a:buNone/>
            </a:pPr>
            <a:r>
              <a:rPr lang="en"/>
              <a:t>I decided that the one-quarter width ones I would call a single column, while the half width ones are a double column.</a:t>
            </a:r>
          </a:p>
          <a:p>
            <a:pPr rtl="0">
              <a:lnSpc>
                <a:spcPct val="115000"/>
              </a:lnSpc>
              <a:spcBef>
                <a:spcPts val="0"/>
              </a:spcBef>
              <a:buNone/>
            </a:pPr>
            <a:r>
              <a:t/>
            </a:r>
            <a:endParaRPr/>
          </a:p>
          <a:p>
            <a:pPr>
              <a:lnSpc>
                <a:spcPct val="115000"/>
              </a:lnSpc>
              <a:spcBef>
                <a:spcPts val="0"/>
              </a:spcBef>
              <a:buNone/>
            </a:pPr>
            <a:r>
              <a:rPr lang="en"/>
              <a:t>The header has two images, each inside a double width column.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pic>
        <p:nvPicPr>
          <p:cNvPr id="56" name="Shape 56"/>
          <p:cNvPicPr preferRelativeResize="0"/>
          <p:nvPr/>
        </p:nvPicPr>
        <p:blipFill>
          <a:blip r:embed="rId3">
            <a:alphaModFix/>
          </a:blip>
          <a:stretch>
            <a:fillRect/>
          </a:stretch>
        </p:blipFill>
        <p:spPr>
          <a:xfrm>
            <a:off y="373625" x="417875"/>
            <a:ext cy="2552700" cx="4953000"/>
          </a:xfrm>
          <a:prstGeom prst="rect">
            <a:avLst/>
          </a:prstGeom>
          <a:noFill/>
          <a:ln>
            <a:noFill/>
          </a:ln>
        </p:spPr>
      </p:pic>
      <p:sp>
        <p:nvSpPr>
          <p:cNvPr id="57" name="Shape 57"/>
          <p:cNvSpPr txBox="1"/>
          <p:nvPr/>
        </p:nvSpPr>
        <p:spPr>
          <a:xfrm>
            <a:off y="3130350" x="420325"/>
            <a:ext cy="1625999" cx="5132400"/>
          </a:xfrm>
          <a:prstGeom prst="rect">
            <a:avLst/>
          </a:prstGeom>
          <a:noFill/>
          <a:ln>
            <a:noFill/>
          </a:ln>
        </p:spPr>
        <p:txBody>
          <a:bodyPr bIns="91425" rIns="91425" lIns="91425" tIns="91425" anchor="t" anchorCtr="0">
            <a:normAutofit/>
          </a:bodyPr>
          <a:lstStyle/>
          <a:p>
            <a:pPr>
              <a:lnSpc>
                <a:spcPct val="115000"/>
              </a:lnSpc>
              <a:spcBef>
                <a:spcPts val="0"/>
              </a:spcBef>
              <a:buNone/>
            </a:pPr>
            <a:r>
              <a:rPr lang="en"/>
              <a:t>Inside the top section, I will add an article for each of the paragraphs of text. I will use the left and right classes to get the correct background color, when I get to the CSS.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pic>
        <p:nvPicPr>
          <p:cNvPr id="62" name="Shape 62"/>
          <p:cNvPicPr preferRelativeResize="0"/>
          <p:nvPr/>
        </p:nvPicPr>
        <p:blipFill>
          <a:blip r:embed="rId3">
            <a:alphaModFix/>
          </a:blip>
          <a:stretch>
            <a:fillRect/>
          </a:stretch>
        </p:blipFill>
        <p:spPr>
          <a:xfrm>
            <a:off y="550600" x="373625"/>
            <a:ext cy="2743200" cx="4076700"/>
          </a:xfrm>
          <a:prstGeom prst="rect">
            <a:avLst/>
          </a:prstGeom>
          <a:noFill/>
          <a:ln>
            <a:noFill/>
          </a:ln>
        </p:spPr>
      </p:pic>
      <p:pic>
        <p:nvPicPr>
          <p:cNvPr id="63" name="Shape 63"/>
          <p:cNvPicPr preferRelativeResize="0"/>
          <p:nvPr/>
        </p:nvPicPr>
        <p:blipFill>
          <a:blip r:embed="rId4">
            <a:alphaModFix/>
          </a:blip>
          <a:stretch>
            <a:fillRect/>
          </a:stretch>
        </p:blipFill>
        <p:spPr>
          <a:xfrm>
            <a:off y="3481850" x="487925"/>
            <a:ext cy="2581275" cx="3848100"/>
          </a:xfrm>
          <a:prstGeom prst="rect">
            <a:avLst/>
          </a:prstGeom>
          <a:noFill/>
          <a:ln>
            <a:noFill/>
          </a:ln>
        </p:spPr>
      </p:pic>
      <p:sp>
        <p:nvSpPr>
          <p:cNvPr id="64" name="Shape 64"/>
          <p:cNvSpPr txBox="1"/>
          <p:nvPr/>
        </p:nvSpPr>
        <p:spPr>
          <a:xfrm>
            <a:off y="696850" x="5110325"/>
            <a:ext cy="3417899" cx="3517500"/>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In the newest release section, I added the H2 at the top, and then inside each row, I added an article with the image of the album cover for each record.</a:t>
            </a:r>
          </a:p>
          <a:p>
            <a:pPr rtl="0">
              <a:lnSpc>
                <a:spcPct val="115000"/>
              </a:lnSpc>
              <a:spcBef>
                <a:spcPts val="0"/>
              </a:spcBef>
              <a:buNone/>
            </a:pPr>
            <a:r>
              <a:t/>
            </a:r>
            <a:endParaRPr/>
          </a:p>
          <a:p>
            <a:pPr rtl="0">
              <a:lnSpc>
                <a:spcPct val="115000"/>
              </a:lnSpc>
              <a:spcBef>
                <a:spcPts val="0"/>
              </a:spcBef>
              <a:buNone/>
            </a:pPr>
            <a:r>
              <a:rPr lang="en"/>
              <a:t>I will use the class of singe to set the width of the column to 25% later in the CSS.</a:t>
            </a:r>
          </a:p>
          <a:p>
            <a:pPr rtl="0">
              <a:lnSpc>
                <a:spcPct val="115000"/>
              </a:lnSpc>
              <a:spcBef>
                <a:spcPts val="0"/>
              </a:spcBef>
              <a:buNone/>
            </a:pPr>
            <a:r>
              <a:t/>
            </a:r>
            <a:endParaRPr/>
          </a:p>
          <a:p>
            <a:pPr>
              <a:lnSpc>
                <a:spcPct val="115000"/>
              </a:lnSpc>
              <a:spcBef>
                <a:spcPts val="0"/>
              </a:spcBef>
              <a:buNone/>
            </a:pPr>
            <a:r>
              <a:rPr lang="en"/>
              <a:t>I put the markup that goes inside each row on the snippets, so you don’t have to type it all.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pic>
        <p:nvPicPr>
          <p:cNvPr id="69" name="Shape 69"/>
          <p:cNvPicPr preferRelativeResize="0"/>
          <p:nvPr/>
        </p:nvPicPr>
        <p:blipFill>
          <a:blip r:embed="rId3">
            <a:alphaModFix/>
          </a:blip>
          <a:stretch>
            <a:fillRect/>
          </a:stretch>
        </p:blipFill>
        <p:spPr>
          <a:xfrm>
            <a:off y="628025" x="805025"/>
            <a:ext cy="2867025" cx="3933825"/>
          </a:xfrm>
          <a:prstGeom prst="rect">
            <a:avLst/>
          </a:prstGeom>
          <a:noFill/>
          <a:ln>
            <a:noFill/>
          </a:ln>
        </p:spPr>
      </p:pic>
      <p:sp>
        <p:nvSpPr>
          <p:cNvPr id="70" name="Shape 70"/>
          <p:cNvSpPr txBox="1"/>
          <p:nvPr/>
        </p:nvSpPr>
        <p:spPr>
          <a:xfrm>
            <a:off y="3760850" x="805025"/>
            <a:ext cy="519899" cx="3473099"/>
          </a:xfrm>
          <a:prstGeom prst="rect">
            <a:avLst/>
          </a:prstGeom>
          <a:noFill/>
          <a:ln>
            <a:noFill/>
          </a:ln>
        </p:spPr>
        <p:txBody>
          <a:bodyPr bIns="91425" rIns="91425" lIns="91425" tIns="91425" anchor="t" anchorCtr="0">
            <a:normAutofit/>
          </a:bodyPr>
          <a:lstStyle/>
          <a:p>
            <a:pPr>
              <a:spcBef>
                <a:spcPts val="0"/>
              </a:spcBef>
              <a:buNone/>
            </a:pPr>
            <a:r>
              <a:rPr lang="en"/>
              <a:t>The coming soon section looks similar.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pic>
        <p:nvPicPr>
          <p:cNvPr id="75" name="Shape 75"/>
          <p:cNvPicPr preferRelativeResize="0"/>
          <p:nvPr/>
        </p:nvPicPr>
        <p:blipFill>
          <a:blip r:embed="rId3">
            <a:alphaModFix/>
          </a:blip>
          <a:stretch>
            <a:fillRect/>
          </a:stretch>
        </p:blipFill>
        <p:spPr>
          <a:xfrm>
            <a:off y="528475" x="1585912"/>
            <a:ext cy="2076450" cx="5972175"/>
          </a:xfrm>
          <a:prstGeom prst="rect">
            <a:avLst/>
          </a:prstGeom>
          <a:noFill/>
          <a:ln>
            <a:noFill/>
          </a:ln>
        </p:spPr>
      </p:pic>
      <p:sp>
        <p:nvSpPr>
          <p:cNvPr id="76" name="Shape 76"/>
          <p:cNvSpPr txBox="1"/>
          <p:nvPr/>
        </p:nvSpPr>
        <p:spPr>
          <a:xfrm>
            <a:off y="2864875" x="1603875"/>
            <a:ext cy="1449000" cx="6006299"/>
          </a:xfrm>
          <a:prstGeom prst="rect">
            <a:avLst/>
          </a:prstGeom>
          <a:noFill/>
          <a:ln>
            <a:noFill/>
          </a:ln>
        </p:spPr>
        <p:txBody>
          <a:bodyPr bIns="91425" rIns="91425" lIns="91425" tIns="91425" anchor="t" anchorCtr="0">
            <a:normAutofit/>
          </a:bodyPr>
          <a:lstStyle/>
          <a:p>
            <a:pPr rtl="0">
              <a:lnSpc>
                <a:spcPct val="115000"/>
              </a:lnSpc>
              <a:spcBef>
                <a:spcPts val="0"/>
              </a:spcBef>
              <a:buNone/>
            </a:pPr>
            <a:r>
              <a:rPr lang="en"/>
              <a:t>The markup for the footer is not too complicated. Just two more double wide sections and the markup for the content.</a:t>
            </a:r>
          </a:p>
          <a:p>
            <a:pPr rtl="0">
              <a:lnSpc>
                <a:spcPct val="115000"/>
              </a:lnSpc>
              <a:spcBef>
                <a:spcPts val="0"/>
              </a:spcBef>
              <a:buNone/>
            </a:pPr>
            <a:r>
              <a:t/>
            </a:r>
            <a:endParaRPr/>
          </a:p>
          <a:p>
            <a:pPr>
              <a:lnSpc>
                <a:spcPct val="115000"/>
              </a:lnSpc>
              <a:spcBef>
                <a:spcPts val="0"/>
              </a:spcBef>
              <a:buNone/>
            </a:pPr>
            <a:r>
              <a:rPr lang="en"/>
              <a:t>Now we have all the markup we need for the moment. Next we will get some of the styles we need in place.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